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2" r:id="rId7"/>
    <p:sldId id="263" r:id="rId8"/>
    <p:sldId id="264" r:id="rId9"/>
    <p:sldId id="266" r:id="rId10"/>
    <p:sldId id="258" r:id="rId11"/>
    <p:sldId id="259" r:id="rId12"/>
    <p:sldId id="269" r:id="rId13"/>
    <p:sldId id="267" r:id="rId14"/>
    <p:sldId id="265" r:id="rId15"/>
    <p:sldId id="268" r:id="rId16"/>
    <p:sldId id="260" r:id="rId17"/>
    <p:sldId id="271" r:id="rId18"/>
    <p:sldId id="26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838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2171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3137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14449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25744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047480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83690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83571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74802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27663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96883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5165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9144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009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23031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4856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6647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11078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miro.medium.com/max/1024/1*URl8Xawv6biXul2XoIUwyQ.jpe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011114" y="1934308"/>
            <a:ext cx="9548447" cy="1949471"/>
          </a:xfrm>
        </p:spPr>
        <p:txBody>
          <a:bodyPr>
            <a:normAutofit/>
          </a:bodyPr>
          <a:lstStyle/>
          <a:p>
            <a:pPr algn="ctr"/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Önvezető autózás a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Duckietown</a:t>
            </a:r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környezetben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r>
              <a:rPr lang="hu-HU" dirty="0" err="1"/>
              <a:t>Duckies</a:t>
            </a:r>
            <a:r>
              <a:rPr lang="hu-HU" dirty="0"/>
              <a:t> csapat</a:t>
            </a:r>
          </a:p>
          <a:p>
            <a:pPr algn="r"/>
            <a:r>
              <a:rPr lang="hu-HU" dirty="0"/>
              <a:t>Pólya Mátyás</a:t>
            </a:r>
          </a:p>
          <a:p>
            <a:pPr algn="r"/>
            <a:r>
              <a:rPr lang="hu-HU" dirty="0"/>
              <a:t>Katona Axel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F549D-1CE7-1110-FB87-179E06D3C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256448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Kidolgozott megoldás – Imitation </a:t>
            </a:r>
            <a:r>
              <a:rPr lang="hu-HU" dirty="0" err="1">
                <a:solidFill>
                  <a:schemeClr val="tx1"/>
                </a:solidFill>
                <a:latin typeface="Arial"/>
                <a:cs typeface="Arial"/>
              </a:rPr>
              <a:t>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B1DDD-2DFC-F9CE-506B-32046254A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Modell: </a:t>
            </a:r>
            <a:r>
              <a:rPr lang="en-US" dirty="0" err="1"/>
              <a:t>Külön</a:t>
            </a:r>
            <a:r>
              <a:rPr lang="en-US" dirty="0"/>
              <a:t> </a:t>
            </a:r>
            <a:r>
              <a:rPr lang="en-US" dirty="0" err="1"/>
              <a:t>szögre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sebességre</a:t>
            </a:r>
            <a:r>
              <a:rPr lang="en-US" dirty="0"/>
              <a:t> (2db </a:t>
            </a:r>
            <a:r>
              <a:rPr lang="en-US" dirty="0" err="1"/>
              <a:t>háló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Pytorchban</a:t>
            </a:r>
            <a:endParaRPr lang="en-US" dirty="0"/>
          </a:p>
          <a:p>
            <a:pPr lvl="1"/>
            <a:r>
              <a:rPr lang="en-US" dirty="0" err="1"/>
              <a:t>Hasonló</a:t>
            </a:r>
            <a:r>
              <a:rPr lang="en-US" dirty="0"/>
              <a:t> </a:t>
            </a:r>
            <a:r>
              <a:rPr lang="en-US" dirty="0" err="1"/>
              <a:t>architektúra</a:t>
            </a:r>
            <a:endParaRPr lang="en-US" dirty="0"/>
          </a:p>
          <a:p>
            <a:pPr lvl="1"/>
            <a:r>
              <a:rPr lang="en-US" dirty="0" err="1"/>
              <a:t>CNN+fully</a:t>
            </a:r>
            <a:r>
              <a:rPr lang="en-US" dirty="0"/>
              <a:t> connected</a:t>
            </a:r>
          </a:p>
          <a:p>
            <a:pPr lvl="1"/>
            <a:r>
              <a:rPr lang="en-US" dirty="0" err="1"/>
              <a:t>Bemenet</a:t>
            </a:r>
            <a:r>
              <a:rPr lang="en-US" dirty="0"/>
              <a:t>: </a:t>
            </a:r>
            <a:r>
              <a:rPr lang="en-US" dirty="0" err="1"/>
              <a:t>tenzor</a:t>
            </a:r>
            <a:r>
              <a:rPr lang="en-US" dirty="0"/>
              <a:t> (100x75) (a </a:t>
            </a:r>
            <a:r>
              <a:rPr lang="en-US" dirty="0" err="1"/>
              <a:t>screenshotból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Kimenet</a:t>
            </a:r>
            <a:r>
              <a:rPr lang="en-US" dirty="0"/>
              <a:t>: </a:t>
            </a:r>
            <a:r>
              <a:rPr lang="en-US" dirty="0" err="1"/>
              <a:t>szög</a:t>
            </a:r>
            <a:r>
              <a:rPr lang="en-US" dirty="0"/>
              <a:t> (1x3)</a:t>
            </a:r>
          </a:p>
          <a:p>
            <a:pPr lvl="2"/>
            <a:r>
              <a:rPr lang="en-US" dirty="0" err="1"/>
              <a:t>Kimenet</a:t>
            </a:r>
            <a:r>
              <a:rPr lang="en-US" dirty="0"/>
              <a:t>: </a:t>
            </a:r>
            <a:r>
              <a:rPr lang="en-US" dirty="0" err="1"/>
              <a:t>sebesség</a:t>
            </a:r>
            <a:r>
              <a:rPr lang="en-US" dirty="0"/>
              <a:t> (1x4)</a:t>
            </a:r>
          </a:p>
          <a:p>
            <a:pPr lvl="2"/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jósolt</a:t>
            </a:r>
            <a:r>
              <a:rPr lang="en-US" dirty="0"/>
              <a:t> </a:t>
            </a:r>
            <a:r>
              <a:rPr lang="en-US" dirty="0" err="1"/>
              <a:t>sebesség</a:t>
            </a:r>
            <a:r>
              <a:rPr lang="en-US" dirty="0"/>
              <a:t> &amp; </a:t>
            </a:r>
            <a:r>
              <a:rPr lang="en-US" dirty="0" err="1"/>
              <a:t>szög</a:t>
            </a:r>
            <a:r>
              <a:rPr lang="en-US" dirty="0"/>
              <a:t> a </a:t>
            </a:r>
            <a:r>
              <a:rPr lang="en-US" dirty="0" err="1"/>
              <a:t>legnagyobb</a:t>
            </a:r>
            <a:r>
              <a:rPr lang="en-US" dirty="0"/>
              <a:t> </a:t>
            </a:r>
            <a:r>
              <a:rPr lang="en-US" dirty="0" err="1"/>
              <a:t>érték</a:t>
            </a:r>
            <a:r>
              <a:rPr lang="en-US" dirty="0"/>
              <a:t> </a:t>
            </a:r>
            <a:r>
              <a:rPr lang="en-US" dirty="0" err="1"/>
              <a:t>indexe</a:t>
            </a:r>
            <a:endParaRPr lang="en-US" dirty="0"/>
          </a:p>
          <a:p>
            <a:pPr lvl="1"/>
            <a:r>
              <a:rPr lang="en-US" dirty="0"/>
              <a:t>Pl. [0, 1.21, 5.43] -&gt; </a:t>
            </a:r>
            <a:r>
              <a:rPr lang="en-US" dirty="0" err="1"/>
              <a:t>jobbra</a:t>
            </a:r>
            <a:r>
              <a:rPr lang="en-US" dirty="0"/>
              <a:t> </a:t>
            </a:r>
            <a:r>
              <a:rPr lang="en-US" dirty="0" err="1"/>
              <a:t>kanyar</a:t>
            </a:r>
            <a:endParaRPr lang="en-US" dirty="0"/>
          </a:p>
          <a:p>
            <a:pPr lvl="1"/>
            <a:r>
              <a:rPr lang="en-US" dirty="0"/>
              <a:t>Pl. [0, 0.12, 0.34, 1.5] -&gt; 4-es </a:t>
            </a:r>
            <a:r>
              <a:rPr lang="en-US" dirty="0" err="1"/>
              <a:t>sebesség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pic>
        <p:nvPicPr>
          <p:cNvPr id="7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5941A82F-23A4-DCF0-2F95-C4E10B87E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102" y="2347518"/>
            <a:ext cx="2842161" cy="308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15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49ADD2-8861-4423-9691-23EA8FCBC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170051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Kidolgozott megoldás –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Reinforcement</a:t>
            </a:r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6B0F3D-3B21-4CCC-B137-1DE5C4507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Wrapper</a:t>
            </a:r>
            <a:r>
              <a:rPr lang="hu-HU" dirty="0"/>
              <a:t> készítése a </a:t>
            </a:r>
            <a:r>
              <a:rPr lang="hu-HU" i="1" dirty="0" err="1"/>
              <a:t>DuckietownEnv</a:t>
            </a:r>
            <a:r>
              <a:rPr lang="hu-HU" dirty="0"/>
              <a:t> köré:</a:t>
            </a:r>
          </a:p>
          <a:p>
            <a:pPr lvl="1"/>
            <a:r>
              <a:rPr lang="hu-HU" dirty="0"/>
              <a:t>Action </a:t>
            </a:r>
            <a:r>
              <a:rPr lang="hu-HU" dirty="0" err="1"/>
              <a:t>space</a:t>
            </a:r>
            <a:r>
              <a:rPr lang="hu-HU" dirty="0"/>
              <a:t>: [[-1..1], [-1..1]]	➡	[0:balra, 1:egyenesen, 2:jobbra]</a:t>
            </a:r>
          </a:p>
          <a:p>
            <a:pPr lvl="1"/>
            <a:r>
              <a:rPr lang="hu-HU" dirty="0" err="1"/>
              <a:t>Observation</a:t>
            </a:r>
            <a:r>
              <a:rPr lang="hu-HU" dirty="0"/>
              <a:t> </a:t>
            </a:r>
            <a:r>
              <a:rPr lang="hu-HU" dirty="0" err="1"/>
              <a:t>space</a:t>
            </a:r>
            <a:r>
              <a:rPr lang="hu-HU" dirty="0"/>
              <a:t>: (480x640x3)		 ➡	 (40x80x3)</a:t>
            </a:r>
          </a:p>
          <a:p>
            <a:pPr lvl="1"/>
            <a:endParaRPr lang="hu-HU" dirty="0"/>
          </a:p>
          <a:p>
            <a:r>
              <a:rPr lang="hu-HU" dirty="0"/>
              <a:t>Tanítás a </a:t>
            </a:r>
            <a:r>
              <a:rPr lang="hu-HU" dirty="0" err="1"/>
              <a:t>Stable</a:t>
            </a:r>
            <a:r>
              <a:rPr lang="hu-HU" dirty="0"/>
              <a:t> Baselines3 könyvtárral</a:t>
            </a:r>
          </a:p>
          <a:p>
            <a:r>
              <a:rPr lang="hu-HU" dirty="0"/>
              <a:t>Kipróbált tanító algoritmusok: PPO, DQN</a:t>
            </a:r>
          </a:p>
          <a:p>
            <a:r>
              <a:rPr lang="hu-HU" dirty="0"/>
              <a:t>Problémák a tanítás során: lassú (~5 óra), </a:t>
            </a:r>
            <a:r>
              <a:rPr lang="hu-HU" dirty="0" err="1"/>
              <a:t>debugolás</a:t>
            </a:r>
            <a:r>
              <a:rPr lang="hu-HU" dirty="0"/>
              <a:t> nehéz</a:t>
            </a:r>
          </a:p>
        </p:txBody>
      </p:sp>
    </p:spTree>
    <p:extLst>
      <p:ext uri="{BB962C8B-B14F-4D97-AF65-F5344CB8AC3E}">
        <p14:creationId xmlns:p14="http://schemas.microsoft.com/office/powerpoint/2010/main" val="2780165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FFD69A-4135-4857-BB42-66AAACC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Kidolgozott megoldás –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Reinforcement</a:t>
            </a:r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/>
          </a:p>
        </p:txBody>
      </p:sp>
      <p:pic>
        <p:nvPicPr>
          <p:cNvPr id="4" name="Kép 3" descr="A képen szöveg, út látható&#10;&#10;Automatikusan generált leírás">
            <a:extLst>
              <a:ext uri="{FF2B5EF4-FFF2-40B4-BE49-F238E27FC236}">
                <a16:creationId xmlns:a16="http://schemas.microsoft.com/office/drawing/2014/main" id="{178AA759-8E30-4271-8D30-16BA69AFF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30400"/>
            <a:ext cx="3056685" cy="2305041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B79C807-1868-4AB6-A967-02BFA2ED9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642" y="4927601"/>
            <a:ext cx="3096742" cy="1567254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0C1FE22F-62C2-42F1-9B7D-D124D68A7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662" y="4927601"/>
            <a:ext cx="3030023" cy="1567253"/>
          </a:xfrm>
          <a:prstGeom prst="rect">
            <a:avLst/>
          </a:prstGeom>
        </p:spPr>
      </p:pic>
      <p:pic>
        <p:nvPicPr>
          <p:cNvPr id="7" name="Kép 6" descr="A képen szöveg, út látható&#10;&#10;Automatikusan generált leírás">
            <a:extLst>
              <a:ext uri="{FF2B5EF4-FFF2-40B4-BE49-F238E27FC236}">
                <a16:creationId xmlns:a16="http://schemas.microsoft.com/office/drawing/2014/main" id="{F0AC6553-49C7-4342-BD00-8E3202FECC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552" y="1930401"/>
            <a:ext cx="3056923" cy="2305041"/>
          </a:xfrm>
          <a:prstGeom prst="rect">
            <a:avLst/>
          </a:prstGeom>
        </p:spPr>
      </p:pic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445EEF6F-779A-4544-840E-A33F5BF9A029}"/>
              </a:ext>
            </a:extLst>
          </p:cNvPr>
          <p:cNvCxnSpPr/>
          <p:nvPr/>
        </p:nvCxnSpPr>
        <p:spPr>
          <a:xfrm>
            <a:off x="4853354" y="3121269"/>
            <a:ext cx="10902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54A1FCD3-7E26-43EC-A67C-DB56CDF4980A}"/>
              </a:ext>
            </a:extLst>
          </p:cNvPr>
          <p:cNvCxnSpPr>
            <a:cxnSpLocks/>
          </p:cNvCxnSpPr>
          <p:nvPr/>
        </p:nvCxnSpPr>
        <p:spPr>
          <a:xfrm flipH="1">
            <a:off x="4853354" y="4235441"/>
            <a:ext cx="1121329" cy="5915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16F6DCC9-68E4-42FB-AA22-6896D98498B6}"/>
              </a:ext>
            </a:extLst>
          </p:cNvPr>
          <p:cNvCxnSpPr/>
          <p:nvPr/>
        </p:nvCxnSpPr>
        <p:spPr>
          <a:xfrm>
            <a:off x="4853354" y="5630007"/>
            <a:ext cx="10902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31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EF1860-7349-4D94-909C-0D491EDAB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Kiértékelés – Imitation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8E53B7C-F875-4ECF-B5CA-847BDE3D1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97" y="1818844"/>
            <a:ext cx="7589212" cy="3880773"/>
          </a:xfrm>
        </p:spPr>
        <p:txBody>
          <a:bodyPr/>
          <a:lstStyle/>
          <a:p>
            <a:r>
              <a:rPr lang="hu-HU" dirty="0"/>
              <a:t>Az ágenseket különböző térképeken teszteltük. A </a:t>
            </a:r>
            <a:r>
              <a:rPr lang="hu-HU" dirty="0" err="1"/>
              <a:t>duckiebot</a:t>
            </a:r>
            <a:r>
              <a:rPr lang="hu-HU" dirty="0"/>
              <a:t> nagyon jól teljesített az ismert térképeken, és a nagyon összetett, ismeretlen térképeken is képes volt közlekedni (pl. "udem1" térkép). A piros jelek a útvonalakon okozott marginális tétovázást. Az úton kívüli kacsák nem okoztak problémát. Az egyetlen ami miatt a </a:t>
            </a:r>
            <a:r>
              <a:rPr lang="hu-HU" dirty="0" err="1"/>
              <a:t>kacsabotot</a:t>
            </a:r>
            <a:r>
              <a:rPr lang="hu-HU" dirty="0"/>
              <a:t> a sávról való letérésre késztette, azok az út melletti fehér teherautók voltak.</a:t>
            </a:r>
          </a:p>
          <a:p>
            <a:r>
              <a:rPr lang="hu-HU" dirty="0"/>
              <a:t>Az előrejelzés 80%-os pontossággal működik a tesztadathalmazon a sebességek esetében, és a szögek esetében 40% körüli pontosságot produkál</a:t>
            </a:r>
          </a:p>
        </p:txBody>
      </p:sp>
      <p:pic>
        <p:nvPicPr>
          <p:cNvPr id="4" name="testrun1">
            <a:hlinkClick r:id="" action="ppaction://media"/>
            <a:extLst>
              <a:ext uri="{FF2B5EF4-FFF2-40B4-BE49-F238E27FC236}">
                <a16:creationId xmlns:a16="http://schemas.microsoft.com/office/drawing/2014/main" id="{2E407A8E-7DB7-40A2-9B6D-410ED41E65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8001" b="43413"/>
          <a:stretch/>
        </p:blipFill>
        <p:spPr>
          <a:xfrm>
            <a:off x="7893484" y="2622682"/>
            <a:ext cx="4214578" cy="319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6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777823-68C7-4C87-A97F-0488AFD6A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019030" cy="3880773"/>
          </a:xfrm>
        </p:spPr>
        <p:txBody>
          <a:bodyPr/>
          <a:lstStyle/>
          <a:p>
            <a:r>
              <a:rPr lang="hu-HU" dirty="0"/>
              <a:t>Az ágenst 3 különböző pályán értékeltük ki</a:t>
            </a:r>
          </a:p>
          <a:p>
            <a:r>
              <a:rPr lang="hu-HU" dirty="0"/>
              <a:t>Gyengén teljesített mindegyiken</a:t>
            </a:r>
          </a:p>
          <a:p>
            <a:r>
              <a:rPr lang="hu-HU" dirty="0"/>
              <a:t>Sajnos a megerősítéses tanulással járó nehézségek miatt nem sikerült a probléma forrását megtalálnunk</a:t>
            </a:r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FAB0B869-5911-438F-97C4-DC7F37334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863" y="609600"/>
            <a:ext cx="8596312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Kiértékelés –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Reinforcement</a:t>
            </a:r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6" name="Untitled(2)">
            <a:hlinkClick r:id="" action="ppaction://media"/>
            <a:extLst>
              <a:ext uri="{FF2B5EF4-FFF2-40B4-BE49-F238E27FC236}">
                <a16:creationId xmlns:a16="http://schemas.microsoft.com/office/drawing/2014/main" id="{EA375182-4458-4C9B-A220-EEB0B9B425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46535" y="2426469"/>
            <a:ext cx="4538369" cy="344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811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3DFA78A-FB8C-4B8B-A49A-E9523990B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Összefoglalás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23F851-09FA-48AE-BEF8-48B2FC59D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Munkánk során az önvezetés problémáját imitációs tanulás és megerősítéses tanulás módszerekkel közelítettük meg.</a:t>
            </a:r>
          </a:p>
          <a:p>
            <a:r>
              <a:rPr lang="hu-HU" dirty="0"/>
              <a:t>Az imitációs tanulási módszer sikeresen megoldotta a sávkövetési problémát, de a kimenetei nem voltak maximálisan optimálisak, mivel egy </a:t>
            </a:r>
            <a:r>
              <a:rPr lang="hu-HU" dirty="0" err="1"/>
              <a:t>szuboptimálisan</a:t>
            </a:r>
            <a:r>
              <a:rPr lang="hu-HU" dirty="0"/>
              <a:t> vezető személyt próbált utánozni.</a:t>
            </a:r>
          </a:p>
          <a:p>
            <a:r>
              <a:rPr lang="hu-HU" dirty="0"/>
              <a:t>A megerősítéses tanulási módszer önmagában képes az optimális cselekvések megtanulására, de az implementációs nehézségek és a számítási erőforrások szűkössége miatt csak egy olyan megoldást tudtunk létrehozni, amely nem képes sávkövetésre.</a:t>
            </a:r>
          </a:p>
        </p:txBody>
      </p:sp>
    </p:spTree>
    <p:extLst>
      <p:ext uri="{BB962C8B-B14F-4D97-AF65-F5344CB8AC3E}">
        <p14:creationId xmlns:p14="http://schemas.microsoft.com/office/powerpoint/2010/main" val="2306794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45571C-0370-495E-AB5A-77DF2043C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726" y="2768600"/>
            <a:ext cx="8596668" cy="1320800"/>
          </a:xfrm>
        </p:spPr>
        <p:txBody>
          <a:bodyPr>
            <a:normAutofit/>
          </a:bodyPr>
          <a:lstStyle/>
          <a:p>
            <a:r>
              <a:rPr lang="hu-HU" sz="5400" b="1" dirty="0">
                <a:solidFill>
                  <a:schemeClr val="tx1"/>
                </a:solidFill>
              </a:rPr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1918941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DCA2DA5-A29B-45D9-877A-5C17D707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Önvezető autózás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8FE978-2F19-40C6-8A4D-EF9C61EA3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>
              <a:hlinkClick r:id="rId2"/>
            </a:endParaRPr>
          </a:p>
          <a:p>
            <a:endParaRPr lang="hu-HU" dirty="0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3C04A205-BA0C-4150-B2B6-C45864C974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49" y="2199518"/>
            <a:ext cx="8466666" cy="3914588"/>
          </a:xfrm>
          <a:prstGeom prst="rect">
            <a:avLst/>
          </a:prstGeom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7FA4B2F5-A64B-4A44-AB79-2534F341A1F2}"/>
              </a:ext>
            </a:extLst>
          </p:cNvPr>
          <p:cNvSpPr txBox="1"/>
          <p:nvPr/>
        </p:nvSpPr>
        <p:spPr>
          <a:xfrm>
            <a:off x="316849" y="1491497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b="1" dirty="0"/>
              <a:t>Society of Automotive </a:t>
            </a:r>
            <a:r>
              <a:rPr lang="hu-HU" b="1" dirty="0" err="1"/>
              <a:t>Engineers</a:t>
            </a:r>
            <a:r>
              <a:rPr lang="hu-HU" b="1" dirty="0"/>
              <a:t> (SAE) </a:t>
            </a:r>
            <a:r>
              <a:rPr lang="hu-HU" b="1" dirty="0" err="1"/>
              <a:t>Levels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348730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áblázat 6">
            <a:extLst>
              <a:ext uri="{FF2B5EF4-FFF2-40B4-BE49-F238E27FC236}">
                <a16:creationId xmlns:a16="http://schemas.microsoft.com/office/drawing/2014/main" id="{D8A22A5F-C003-4CDD-96FB-9D9767C465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1105612"/>
              </p:ext>
            </p:extLst>
          </p:nvPr>
        </p:nvGraphicFramePr>
        <p:xfrm>
          <a:off x="5900494" y="1930400"/>
          <a:ext cx="4079630" cy="2645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9630">
                  <a:extLst>
                    <a:ext uri="{9D8B030D-6E8A-4147-A177-3AD203B41FA5}">
                      <a16:colId xmlns:a16="http://schemas.microsoft.com/office/drawing/2014/main" val="1421529794"/>
                    </a:ext>
                  </a:extLst>
                </a:gridCol>
              </a:tblGrid>
              <a:tr h="529126">
                <a:tc>
                  <a:txBody>
                    <a:bodyPr/>
                    <a:lstStyle/>
                    <a:p>
                      <a:r>
                        <a:rPr lang="hu-HU" sz="2000" dirty="0">
                          <a:solidFill>
                            <a:schemeClr val="tx1"/>
                          </a:solidFill>
                        </a:rPr>
                        <a:t>Beavatkozók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022572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Kormányzás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84547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Gáz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256871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Fék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087341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Lámpa (index, fényszóró…)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35838"/>
                  </a:ext>
                </a:extLst>
              </a:tr>
            </a:tbl>
          </a:graphicData>
        </a:graphic>
      </p:graphicFrame>
      <p:sp>
        <p:nvSpPr>
          <p:cNvPr id="7" name="Cím 1">
            <a:extLst>
              <a:ext uri="{FF2B5EF4-FFF2-40B4-BE49-F238E27FC236}">
                <a16:creationId xmlns:a16="http://schemas.microsoft.com/office/drawing/2014/main" id="{E79B2211-B766-4BD8-83B2-82951A840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Önvezető autózás</a:t>
            </a:r>
            <a:endParaRPr lang="hu-HU" dirty="0">
              <a:solidFill>
                <a:schemeClr val="tx1"/>
              </a:solidFill>
            </a:endParaRPr>
          </a:p>
        </p:txBody>
      </p:sp>
      <p:graphicFrame>
        <p:nvGraphicFramePr>
          <p:cNvPr id="8" name="Táblázat 8">
            <a:extLst>
              <a:ext uri="{FF2B5EF4-FFF2-40B4-BE49-F238E27FC236}">
                <a16:creationId xmlns:a16="http://schemas.microsoft.com/office/drawing/2014/main" id="{6B702B62-5866-4F0D-B750-9EA374B531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500121"/>
              </p:ext>
            </p:extLst>
          </p:nvPr>
        </p:nvGraphicFramePr>
        <p:xfrm>
          <a:off x="431800" y="1930400"/>
          <a:ext cx="5151315" cy="3703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1315">
                  <a:extLst>
                    <a:ext uri="{9D8B030D-6E8A-4147-A177-3AD203B41FA5}">
                      <a16:colId xmlns:a16="http://schemas.microsoft.com/office/drawing/2014/main" val="3737049792"/>
                    </a:ext>
                  </a:extLst>
                </a:gridCol>
              </a:tblGrid>
              <a:tr h="559889">
                <a:tc>
                  <a:txBody>
                    <a:bodyPr/>
                    <a:lstStyle/>
                    <a:p>
                      <a:r>
                        <a:rPr lang="hu-HU" sz="2000" dirty="0">
                          <a:solidFill>
                            <a:schemeClr val="tx1"/>
                          </a:solidFill>
                        </a:rPr>
                        <a:t>Szenzorok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807721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Optikai és termográfiai kamerák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068485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Radar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574148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 err="1"/>
                        <a:t>Lidar</a:t>
                      </a:r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7277288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Ultrahang/</a:t>
                      </a:r>
                      <a:r>
                        <a:rPr lang="hu-HU" dirty="0" err="1"/>
                        <a:t>szonár</a:t>
                      </a:r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95920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GPS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135902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Belső állapot figyelők (sebesség, gyorsulás…)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111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2192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E74A63-AE05-4BBF-8367-B95EE4E2C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solidFill>
                  <a:schemeClr val="tx1"/>
                </a:solidFill>
              </a:rPr>
              <a:t>Duckietown</a:t>
            </a:r>
            <a:r>
              <a:rPr lang="hu-HU" dirty="0">
                <a:solidFill>
                  <a:schemeClr val="tx1"/>
                </a:solidFill>
              </a:rPr>
              <a:t> környezet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15018B-E46E-4148-9790-53E4A3F4D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349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hu-HU" b="1" dirty="0"/>
              <a:t>Valós</a:t>
            </a:r>
            <a:r>
              <a:rPr lang="hu-HU" dirty="0"/>
              <a:t> és szimulációs környezetet biztosít</a:t>
            </a:r>
          </a:p>
        </p:txBody>
      </p:sp>
      <p:pic>
        <p:nvPicPr>
          <p:cNvPr id="5" name="Kép 4" descr="A képen szöveg, térkép, beltéri látható&#10;&#10;Automatikusan generált leírás">
            <a:extLst>
              <a:ext uri="{FF2B5EF4-FFF2-40B4-BE49-F238E27FC236}">
                <a16:creationId xmlns:a16="http://schemas.microsoft.com/office/drawing/2014/main" id="{5FAEBC60-D6CF-4238-A068-1A505458B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561" y="410059"/>
            <a:ext cx="4541348" cy="2434765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AA430A0-AB34-4E86-AF5B-2D4CC41BA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561" y="3131127"/>
            <a:ext cx="4545006" cy="339378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B666C7E-A83A-42B7-B758-28CFCFDB8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3294115"/>
            <a:ext cx="1991003" cy="2581635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D6847CD6-647F-4889-974A-DC4F5776F2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6909" y="3429000"/>
            <a:ext cx="2076740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49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E74A63-AE05-4BBF-8367-B95EE4E2C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solidFill>
                  <a:schemeClr val="tx1"/>
                </a:solidFill>
              </a:rPr>
              <a:t>Duckietown</a:t>
            </a:r>
            <a:r>
              <a:rPr lang="hu-HU" dirty="0">
                <a:solidFill>
                  <a:schemeClr val="tx1"/>
                </a:solidFill>
              </a:rPr>
              <a:t> környezet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15018B-E46E-4148-9790-53E4A3F4D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349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Valós és </a:t>
            </a:r>
            <a:r>
              <a:rPr lang="hu-HU" b="1" dirty="0"/>
              <a:t>szimulációs</a:t>
            </a:r>
            <a:r>
              <a:rPr lang="hu-HU" dirty="0"/>
              <a:t> környezetet biztosít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Implementálva van az </a:t>
            </a:r>
            <a:r>
              <a:rPr lang="hu-HU" dirty="0" err="1"/>
              <a:t>OpenAI</a:t>
            </a:r>
            <a:r>
              <a:rPr lang="hu-HU" dirty="0"/>
              <a:t> </a:t>
            </a:r>
            <a:r>
              <a:rPr lang="hu-HU" dirty="0" err="1"/>
              <a:t>gym</a:t>
            </a:r>
            <a:r>
              <a:rPr lang="hu-HU" dirty="0"/>
              <a:t> interfész</a:t>
            </a:r>
          </a:p>
        </p:txBody>
      </p:sp>
      <p:pic>
        <p:nvPicPr>
          <p:cNvPr id="6" name="Kép 5" descr="A képen padló látható&#10;&#10;Automatikusan generált leírás">
            <a:extLst>
              <a:ext uri="{FF2B5EF4-FFF2-40B4-BE49-F238E27FC236}">
                <a16:creationId xmlns:a16="http://schemas.microsoft.com/office/drawing/2014/main" id="{D97A7A2A-2306-444E-8BBF-F465CEF8A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48" y="764886"/>
            <a:ext cx="4068618" cy="3051463"/>
          </a:xfrm>
          <a:prstGeom prst="rect">
            <a:avLst/>
          </a:prstGeom>
        </p:spPr>
      </p:pic>
      <p:pic>
        <p:nvPicPr>
          <p:cNvPr id="13" name="Kép 12" descr="A képen szöveg, eszköz, eredményjelző tábla, vezérlőpult látható&#10;&#10;Automatikusan generált leírás">
            <a:extLst>
              <a:ext uri="{FF2B5EF4-FFF2-40B4-BE49-F238E27FC236}">
                <a16:creationId xmlns:a16="http://schemas.microsoft.com/office/drawing/2014/main" id="{4FB34BED-B892-4774-A1E4-AE2622828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18" y="5234501"/>
            <a:ext cx="9892145" cy="125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48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áblázat 6">
            <a:extLst>
              <a:ext uri="{FF2B5EF4-FFF2-40B4-BE49-F238E27FC236}">
                <a16:creationId xmlns:a16="http://schemas.microsoft.com/office/drawing/2014/main" id="{D8A22A5F-C003-4CDD-96FB-9D9767C465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2150440"/>
              </p:ext>
            </p:extLst>
          </p:nvPr>
        </p:nvGraphicFramePr>
        <p:xfrm>
          <a:off x="5900494" y="1930400"/>
          <a:ext cx="4079630" cy="10582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9630">
                  <a:extLst>
                    <a:ext uri="{9D8B030D-6E8A-4147-A177-3AD203B41FA5}">
                      <a16:colId xmlns:a16="http://schemas.microsoft.com/office/drawing/2014/main" val="1421529794"/>
                    </a:ext>
                  </a:extLst>
                </a:gridCol>
              </a:tblGrid>
              <a:tr h="529126">
                <a:tc>
                  <a:txBody>
                    <a:bodyPr/>
                    <a:lstStyle/>
                    <a:p>
                      <a:r>
                        <a:rPr lang="hu-HU" sz="2000" dirty="0">
                          <a:solidFill>
                            <a:schemeClr val="tx1"/>
                          </a:solidFill>
                        </a:rPr>
                        <a:t>Beavatkozók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022572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2 darab kerék mozgatása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84547"/>
                  </a:ext>
                </a:extLst>
              </a:tr>
            </a:tbl>
          </a:graphicData>
        </a:graphic>
      </p:graphicFrame>
      <p:sp>
        <p:nvSpPr>
          <p:cNvPr id="7" name="Cím 1">
            <a:extLst>
              <a:ext uri="{FF2B5EF4-FFF2-40B4-BE49-F238E27FC236}">
                <a16:creationId xmlns:a16="http://schemas.microsoft.com/office/drawing/2014/main" id="{E79B2211-B766-4BD8-83B2-82951A840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 dirty="0" err="1">
                <a:solidFill>
                  <a:schemeClr val="tx1"/>
                </a:solidFill>
              </a:rPr>
              <a:t>Duckietown</a:t>
            </a:r>
            <a:r>
              <a:rPr lang="hu-HU" dirty="0">
                <a:solidFill>
                  <a:schemeClr val="tx1"/>
                </a:solidFill>
              </a:rPr>
              <a:t> környezet</a:t>
            </a:r>
          </a:p>
        </p:txBody>
      </p:sp>
      <p:graphicFrame>
        <p:nvGraphicFramePr>
          <p:cNvPr id="8" name="Táblázat 8">
            <a:extLst>
              <a:ext uri="{FF2B5EF4-FFF2-40B4-BE49-F238E27FC236}">
                <a16:creationId xmlns:a16="http://schemas.microsoft.com/office/drawing/2014/main" id="{6B702B62-5866-4F0D-B750-9EA374B531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6055946"/>
              </p:ext>
            </p:extLst>
          </p:nvPr>
        </p:nvGraphicFramePr>
        <p:xfrm>
          <a:off x="431800" y="1930400"/>
          <a:ext cx="5151315" cy="1083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1315">
                  <a:extLst>
                    <a:ext uri="{9D8B030D-6E8A-4147-A177-3AD203B41FA5}">
                      <a16:colId xmlns:a16="http://schemas.microsoft.com/office/drawing/2014/main" val="3737049792"/>
                    </a:ext>
                  </a:extLst>
                </a:gridCol>
              </a:tblGrid>
              <a:tr h="559889">
                <a:tc>
                  <a:txBody>
                    <a:bodyPr/>
                    <a:lstStyle/>
                    <a:p>
                      <a:r>
                        <a:rPr lang="hu-HU" sz="2000" dirty="0">
                          <a:solidFill>
                            <a:schemeClr val="tx1"/>
                          </a:solidFill>
                        </a:rPr>
                        <a:t>Szenzor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807721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1 darab optikai kamera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068485"/>
                  </a:ext>
                </a:extLst>
              </a:tr>
            </a:tbl>
          </a:graphicData>
        </a:graphic>
      </p:graphicFrame>
      <p:sp>
        <p:nvSpPr>
          <p:cNvPr id="5" name="Tartalom helye 2">
            <a:extLst>
              <a:ext uri="{FF2B5EF4-FFF2-40B4-BE49-F238E27FC236}">
                <a16:creationId xmlns:a16="http://schemas.microsoft.com/office/drawing/2014/main" id="{275C60E6-14A8-4278-B76E-07E792D9C24D}"/>
              </a:ext>
            </a:extLst>
          </p:cNvPr>
          <p:cNvSpPr txBox="1">
            <a:spLocks/>
          </p:cNvSpPr>
          <p:nvPr/>
        </p:nvSpPr>
        <p:spPr>
          <a:xfrm>
            <a:off x="431800" y="3429001"/>
            <a:ext cx="8596668" cy="2391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hu-HU" dirty="0"/>
              <a:t>3 fajta kihívás:</a:t>
            </a:r>
          </a:p>
          <a:p>
            <a:r>
              <a:rPr lang="hu-HU" u="sng" dirty="0"/>
              <a:t>Sávkövetés (Lane </a:t>
            </a:r>
            <a:r>
              <a:rPr lang="hu-HU" u="sng" dirty="0" err="1"/>
              <a:t>Following</a:t>
            </a:r>
            <a:r>
              <a:rPr lang="hu-HU" u="sng" dirty="0"/>
              <a:t>, LF)</a:t>
            </a:r>
          </a:p>
          <a:p>
            <a:r>
              <a:rPr lang="hu-HU" dirty="0"/>
              <a:t>Sávkövetés járművekkel </a:t>
            </a:r>
            <a:r>
              <a:rPr lang="en-US" dirty="0">
                <a:effectLst/>
                <a:latin typeface="Arial" panose="020B0604020202020204" pitchFamily="34" charset="0"/>
              </a:rPr>
              <a:t>(LFV)</a:t>
            </a:r>
            <a:endParaRPr lang="hu-HU" dirty="0">
              <a:effectLst/>
              <a:latin typeface="Arial" panose="020B0604020202020204" pitchFamily="34" charset="0"/>
            </a:endParaRPr>
          </a:p>
          <a:p>
            <a:r>
              <a:rPr lang="hu-HU" dirty="0"/>
              <a:t>Sávkövetés kereszteződésekkel </a:t>
            </a:r>
            <a:r>
              <a:rPr lang="en-US" dirty="0">
                <a:effectLst/>
                <a:latin typeface="Arial" panose="020B0604020202020204" pitchFamily="34" charset="0"/>
              </a:rPr>
              <a:t>(LFVI). </a:t>
            </a:r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11828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5DDB44-1022-4FE5-911C-3034485B7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Korábbi munkák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B584C9E-AB5F-4879-9A2C-D28BBB545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dirty="0" err="1">
                <a:effectLst/>
                <a:latin typeface="+mj-lt"/>
                <a:cs typeface="Arial"/>
              </a:rPr>
              <a:t>Reinforcement</a:t>
            </a:r>
            <a:r>
              <a:rPr lang="hu-HU" dirty="0">
                <a:effectLst/>
                <a:latin typeface="+mj-lt"/>
                <a:cs typeface="Arial"/>
              </a:rPr>
              <a:t> </a:t>
            </a:r>
            <a:r>
              <a:rPr lang="hu-HU" dirty="0" err="1">
                <a:effectLst/>
                <a:latin typeface="+mj-lt"/>
                <a:cs typeface="Arial"/>
              </a:rPr>
              <a:t>Learning</a:t>
            </a:r>
            <a:r>
              <a:rPr lang="hu-HU" i="1" dirty="0">
                <a:effectLst/>
                <a:latin typeface="+mj-lt"/>
                <a:cs typeface="Arial"/>
              </a:rPr>
              <a:t>:</a:t>
            </a:r>
          </a:p>
          <a:p>
            <a:r>
              <a:rPr lang="en-US" i="1" dirty="0">
                <a:effectLst/>
                <a:latin typeface="+mj-lt"/>
                <a:cs typeface="Arial"/>
              </a:rPr>
              <a:t>Robust Reinforcement Learning-based Autonomous Driving Agent for Simulation and Real World</a:t>
            </a:r>
            <a:r>
              <a:rPr lang="hu-HU" i="1" dirty="0">
                <a:effectLst/>
                <a:latin typeface="+mj-lt"/>
                <a:cs typeface="Arial"/>
              </a:rPr>
              <a:t> – </a:t>
            </a:r>
            <a:r>
              <a:rPr lang="en-US" dirty="0" err="1">
                <a:effectLst/>
                <a:latin typeface="+mj-lt"/>
                <a:cs typeface="Arial"/>
              </a:rPr>
              <a:t>Péter</a:t>
            </a:r>
            <a:r>
              <a:rPr lang="en-US" dirty="0">
                <a:effectLst/>
                <a:latin typeface="+mj-lt"/>
                <a:cs typeface="Arial"/>
              </a:rPr>
              <a:t> </a:t>
            </a:r>
            <a:r>
              <a:rPr lang="en-US" dirty="0" err="1">
                <a:effectLst/>
                <a:latin typeface="+mj-lt"/>
                <a:cs typeface="Arial"/>
              </a:rPr>
              <a:t>Almási</a:t>
            </a:r>
            <a:r>
              <a:rPr lang="en-US" dirty="0">
                <a:effectLst/>
                <a:latin typeface="+mj-lt"/>
                <a:cs typeface="Arial"/>
              </a:rPr>
              <a:t>, </a:t>
            </a:r>
            <a:r>
              <a:rPr lang="en-US" dirty="0" err="1">
                <a:effectLst/>
                <a:latin typeface="+mj-lt"/>
                <a:cs typeface="Arial"/>
              </a:rPr>
              <a:t>Róbert</a:t>
            </a:r>
            <a:r>
              <a:rPr lang="en-US" dirty="0">
                <a:effectLst/>
                <a:latin typeface="+mj-lt"/>
                <a:cs typeface="Arial"/>
              </a:rPr>
              <a:t> Moni, </a:t>
            </a:r>
            <a:r>
              <a:rPr lang="en-US" dirty="0" err="1">
                <a:effectLst/>
                <a:latin typeface="+mj-lt"/>
                <a:cs typeface="Arial"/>
              </a:rPr>
              <a:t>Bálint</a:t>
            </a:r>
            <a:r>
              <a:rPr lang="en-US" dirty="0">
                <a:effectLst/>
                <a:latin typeface="+mj-lt"/>
                <a:cs typeface="Arial"/>
              </a:rPr>
              <a:t> </a:t>
            </a:r>
            <a:r>
              <a:rPr lang="en-US" dirty="0" err="1">
                <a:effectLst/>
                <a:latin typeface="+mj-lt"/>
                <a:cs typeface="Arial"/>
              </a:rPr>
              <a:t>Gyires-Tóth</a:t>
            </a:r>
            <a:r>
              <a:rPr lang="hu-HU" dirty="0">
                <a:effectLst/>
                <a:latin typeface="+mj-lt"/>
                <a:cs typeface="Arial"/>
              </a:rPr>
              <a:t> </a:t>
            </a:r>
            <a:r>
              <a:rPr lang="hu-HU" i="1" dirty="0">
                <a:effectLst/>
                <a:latin typeface="+mj-lt"/>
                <a:cs typeface="Arial"/>
              </a:rPr>
              <a:t>arXiv:2009.11212</a:t>
            </a:r>
          </a:p>
          <a:p>
            <a:pPr marL="0" indent="0">
              <a:buNone/>
            </a:pPr>
            <a:r>
              <a:rPr lang="hu-HU" dirty="0">
                <a:latin typeface="+mj-lt"/>
                <a:cs typeface="Arial"/>
              </a:rPr>
              <a:t>Imitation </a:t>
            </a:r>
            <a:r>
              <a:rPr lang="hu-HU" dirty="0" err="1">
                <a:latin typeface="+mj-lt"/>
                <a:cs typeface="Arial"/>
              </a:rPr>
              <a:t>Learning</a:t>
            </a:r>
            <a:r>
              <a:rPr lang="hu-HU" dirty="0">
                <a:latin typeface="+mj-lt"/>
                <a:cs typeface="Arial"/>
              </a:rPr>
              <a:t>:</a:t>
            </a:r>
          </a:p>
          <a:p>
            <a:pPr marL="285750" indent="-285750"/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End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to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 End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Learning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for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Self-Driving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Cars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  - </a:t>
            </a:r>
            <a:r>
              <a:rPr lang="hu-HU" dirty="0" err="1">
                <a:latin typeface="+mj-lt"/>
                <a:ea typeface="+mn-lt"/>
                <a:cs typeface="Arial" panose="020B0604020202020204" pitchFamily="34" charset="0"/>
              </a:rPr>
              <a:t>Mariusz</a:t>
            </a:r>
            <a:r>
              <a:rPr lang="hu-HU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dirty="0" err="1">
                <a:latin typeface="+mj-lt"/>
                <a:ea typeface="+mn-lt"/>
                <a:cs typeface="Arial" panose="020B0604020202020204" pitchFamily="34" charset="0"/>
              </a:rPr>
              <a:t>Bojarsk</a:t>
            </a:r>
            <a:r>
              <a:rPr lang="hu-HU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dirty="0" err="1">
                <a:latin typeface="+mj-lt"/>
                <a:ea typeface="+mn-lt"/>
                <a:cs typeface="Arial" panose="020B0604020202020204" pitchFamily="34" charset="0"/>
              </a:rPr>
              <a:t>et</a:t>
            </a:r>
            <a:r>
              <a:rPr lang="hu-HU" dirty="0">
                <a:latin typeface="+mj-lt"/>
                <a:ea typeface="+mn-lt"/>
                <a:cs typeface="Arial" panose="020B0604020202020204" pitchFamily="34" charset="0"/>
              </a:rPr>
              <a:t>. </a:t>
            </a:r>
            <a:r>
              <a:rPr lang="hu-HU" dirty="0" err="1">
                <a:latin typeface="+mj-lt"/>
                <a:ea typeface="+mn-lt"/>
                <a:cs typeface="Arial" panose="020B0604020202020204" pitchFamily="34" charset="0"/>
              </a:rPr>
              <a:t>al</a:t>
            </a:r>
            <a:r>
              <a:rPr lang="hu-HU" dirty="0">
                <a:latin typeface="+mj-lt"/>
                <a:ea typeface="+mn-lt"/>
                <a:cs typeface="Arial" panose="020B0604020202020204" pitchFamily="34" charset="0"/>
              </a:rPr>
              <a:t>. 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arXiv:1604.07316v1</a:t>
            </a:r>
            <a:endParaRPr lang="hu-HU" i="1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592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49ADD2-8861-4423-9691-23EA8FCBC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170051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Kidolgozott megoldás – Imitation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6B0F3D-3B21-4CCC-B137-1DE5C4507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060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dirty="0"/>
              <a:t>Adatok begyűjtése (</a:t>
            </a:r>
            <a:r>
              <a:rPr lang="hu-HU" dirty="0" err="1"/>
              <a:t>logging</a:t>
            </a:r>
            <a:r>
              <a:rPr lang="hu-HU" dirty="0"/>
              <a:t>)</a:t>
            </a:r>
          </a:p>
          <a:p>
            <a:pPr lvl="1"/>
            <a:r>
              <a:rPr lang="hu-HU" dirty="0"/>
              <a:t>Ágens manuális irányítása</a:t>
            </a:r>
          </a:p>
          <a:p>
            <a:pPr lvl="1" algn="just"/>
            <a:r>
              <a:rPr lang="hu-HU" dirty="0"/>
              <a:t>Képernyőkép, sebesség (4 fokozat) és szög (jobbra/balra kanyar) rögzítése</a:t>
            </a:r>
          </a:p>
          <a:p>
            <a:pPr lvl="1" algn="just"/>
            <a:r>
              <a:rPr lang="hu-HU" dirty="0"/>
              <a:t>Változatos pályák, objektumok csak a háttérben</a:t>
            </a:r>
          </a:p>
          <a:p>
            <a:r>
              <a:rPr lang="hu-HU" dirty="0"/>
              <a:t>Adatok előkészítése: </a:t>
            </a:r>
            <a:r>
              <a:rPr lang="hu-HU" dirty="0" err="1"/>
              <a:t>OpenCV</a:t>
            </a:r>
            <a:r>
              <a:rPr lang="hu-HU" dirty="0"/>
              <a:t>-vel</a:t>
            </a:r>
          </a:p>
          <a:p>
            <a:pPr lvl="1"/>
            <a:r>
              <a:rPr lang="hu-HU" dirty="0"/>
              <a:t>Sárga és fehér szín kiemelése (sávok), zöld háttér és aszfalt kiszűrése</a:t>
            </a:r>
          </a:p>
          <a:p>
            <a:pPr lvl="1"/>
            <a:r>
              <a:rPr lang="hu-HU" dirty="0" err="1"/>
              <a:t>Blurring</a:t>
            </a:r>
            <a:r>
              <a:rPr lang="hu-HU" dirty="0"/>
              <a:t> alkalmazása</a:t>
            </a:r>
          </a:p>
          <a:p>
            <a:pPr lvl="1"/>
            <a:r>
              <a:rPr lang="hu-HU" dirty="0"/>
              <a:t>Kép megvágása, kicsinyítése (100x75)</a:t>
            </a:r>
          </a:p>
          <a:p>
            <a:pPr lvl="1"/>
            <a:r>
              <a:rPr lang="hu-HU" dirty="0"/>
              <a:t>Képek RGB-</a:t>
            </a:r>
            <a:r>
              <a:rPr lang="hu-HU" dirty="0" err="1"/>
              <a:t>jének</a:t>
            </a:r>
            <a:r>
              <a:rPr lang="hu-HU" dirty="0"/>
              <a:t> normalizálása</a:t>
            </a:r>
          </a:p>
          <a:p>
            <a:pPr lvl="1"/>
            <a:r>
              <a:rPr lang="hu-HU" dirty="0"/>
              <a:t>Sebesség: 1x4 </a:t>
            </a:r>
            <a:r>
              <a:rPr lang="hu-HU" dirty="0" err="1"/>
              <a:t>array</a:t>
            </a:r>
            <a:r>
              <a:rPr lang="hu-HU" dirty="0"/>
              <a:t>. Index = fokozat-1. Pl. 3-asban: [0, 0, 1, 0]</a:t>
            </a:r>
          </a:p>
          <a:p>
            <a:pPr lvl="1"/>
            <a:r>
              <a:rPr lang="hu-HU" dirty="0"/>
              <a:t>Szög: 1x3, Index = irány. </a:t>
            </a:r>
            <a:r>
              <a:rPr lang="hu-HU" dirty="0" err="1"/>
              <a:t>Pl</a:t>
            </a:r>
            <a:r>
              <a:rPr lang="hu-HU" dirty="0"/>
              <a:t> előre: [0, 1, 0]; jobbra [0, 0, 1]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64971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CA61B-5DA6-4CDB-A3CD-92304948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468989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Kidolgozott megoldás – Imitation </a:t>
            </a:r>
            <a:r>
              <a:rPr lang="hu-HU" dirty="0" err="1">
                <a:solidFill>
                  <a:schemeClr val="tx1"/>
                </a:solidFill>
                <a:latin typeface="Arial"/>
                <a:cs typeface="Arial"/>
              </a:rPr>
              <a:t>Learning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BF9331DB-7BC7-4798-BDC7-9FFCCBAD6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751" y="2080225"/>
            <a:ext cx="8596312" cy="3709655"/>
          </a:xfrm>
        </p:spPr>
      </p:pic>
    </p:spTree>
    <p:extLst>
      <p:ext uri="{BB962C8B-B14F-4D97-AF65-F5344CB8AC3E}">
        <p14:creationId xmlns:p14="http://schemas.microsoft.com/office/powerpoint/2010/main" val="3339225488"/>
      </p:ext>
    </p:extLst>
  </p:cSld>
  <p:clrMapOvr>
    <a:masterClrMapping/>
  </p:clrMapOvr>
</p:sld>
</file>

<file path=ppt/theme/theme1.xml><?xml version="1.0" encoding="utf-8"?>
<a:theme xmlns:a="http://schemas.openxmlformats.org/drawingml/2006/main" name="Dimenzió">
  <a:themeElements>
    <a:clrScheme name="Dimenzió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Dimenzió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menzió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814E13AEAC3BD64894CFC2AAE15FB0B8" ma:contentTypeVersion="3" ma:contentTypeDescription="Új dokumentum létrehozása." ma:contentTypeScope="" ma:versionID="a3a8fcf4ec6eb9aae1c85296a31f4ef9">
  <xsd:schema xmlns:xsd="http://www.w3.org/2001/XMLSchema" xmlns:xs="http://www.w3.org/2001/XMLSchema" xmlns:p="http://schemas.microsoft.com/office/2006/metadata/properties" xmlns:ns2="54ad2eea-cfa3-4f3d-90e0-8ff104527595" targetNamespace="http://schemas.microsoft.com/office/2006/metadata/properties" ma:root="true" ma:fieldsID="53d6e5b319917da4f9609b13853cbc00" ns2:_="">
    <xsd:import namespace="54ad2eea-cfa3-4f3d-90e0-8ff1045275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ad2eea-cfa3-4f3d-90e0-8ff104527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C61615-539B-483F-889C-AC61888F4B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4BE23D8-D472-4AB4-B9D9-56F0968A37CE}">
  <ds:schemaRefs>
    <ds:schemaRef ds:uri="54ad2eea-cfa3-4f3d-90e0-8ff10452759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7B7AE97-2821-473A-8576-EA3B4BF38B32}">
  <ds:schemaRefs>
    <ds:schemaRef ds:uri="54ad2eea-cfa3-4f3d-90e0-8ff10452759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411</TotalTime>
  <Words>636</Words>
  <Application>Microsoft Office PowerPoint</Application>
  <PresentationFormat>Szélesvásznú</PresentationFormat>
  <Paragraphs>86</Paragraphs>
  <Slides>16</Slides>
  <Notes>0</Notes>
  <HiddenSlides>0</HiddenSlides>
  <MMClips>2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0" baseType="lpstr">
      <vt:lpstr>Arial</vt:lpstr>
      <vt:lpstr>Trebuchet MS</vt:lpstr>
      <vt:lpstr>Wingdings 3</vt:lpstr>
      <vt:lpstr>Dimenzió</vt:lpstr>
      <vt:lpstr>Önvezető autózás a Duckietown környezetben</vt:lpstr>
      <vt:lpstr>Önvezető autózás</vt:lpstr>
      <vt:lpstr>Önvezető autózás</vt:lpstr>
      <vt:lpstr>Duckietown környezet</vt:lpstr>
      <vt:lpstr>Duckietown környezet</vt:lpstr>
      <vt:lpstr>Duckietown környezet</vt:lpstr>
      <vt:lpstr>Korábbi munkák</vt:lpstr>
      <vt:lpstr>Kidolgozott megoldás – Imitation Learning</vt:lpstr>
      <vt:lpstr>Kidolgozott megoldás – Imitation Learning</vt:lpstr>
      <vt:lpstr>Kidolgozott megoldás – Imitation Learning</vt:lpstr>
      <vt:lpstr>Kidolgozott megoldás – Reinforcement Learning</vt:lpstr>
      <vt:lpstr>Kidolgozott megoldás – Reinforcement Learning</vt:lpstr>
      <vt:lpstr>Kiértékelés – Imitation Learning</vt:lpstr>
      <vt:lpstr>Kiértékelés – Reinforcement Learning</vt:lpstr>
      <vt:lpstr>Összefoglalás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/>
  <cp:lastModifiedBy>Mátyás Dániel</cp:lastModifiedBy>
  <cp:revision>4</cp:revision>
  <dcterms:created xsi:type="dcterms:W3CDTF">2022-12-19T14:31:28Z</dcterms:created>
  <dcterms:modified xsi:type="dcterms:W3CDTF">2022-12-19T21:23:19Z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0x010100814E13AEAC3BD64894CFC2AAE15FB0B8</vt:lpwstr>
  </property>
</Properties>
</file>

<file path=docProps/thumbnail.jpeg>
</file>